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Roboto Slab"/>
      <p:regular r:id="rId45"/>
      <p:bold r:id="rId46"/>
    </p:embeddedFont>
    <p:embeddedFont>
      <p:font typeface="Play"/>
      <p:regular r:id="rId47"/>
      <p:bold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Gill Sans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5" roundtripDataSignature="AMtx7mgXBgUPDMCBTVjMzqle2KIAW0kU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Slab-bold.fntdata"/><Relationship Id="rId45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-bold.fntdata"/><Relationship Id="rId47" Type="http://schemas.openxmlformats.org/officeDocument/2006/relationships/font" Target="fonts/Play-regular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GillSans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Gill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994ece8d1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994ece8d1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2994ece8d1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994ece8d1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994ece8d1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2994ece8d1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994ece8d1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994ece8d1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2994ece8d1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994ece8d1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994ece8d1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2994ece8d1_1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994ece8d1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994ece8d1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2994ece8d1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994ece8d1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994ece8d1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2994ece8d1_1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994ece8d1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994ece8d1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2994ece8d1_1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994ece8d1_1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2994ece8d1_1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2994ece8d1_1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2994ece8d1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2994ece8d1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12994ece8d1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https://www.offshore-technology.com/news/tgs-pgs-release-seismic-data-results/</a:t>
            </a:r>
            <a:endParaRPr/>
          </a:p>
        </p:txBody>
      </p:sp>
      <p:sp>
        <p:nvSpPr>
          <p:cNvPr id="225" name="Google Shape;2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994ece8d1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994ece8d1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2994ece8d1_1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994ece8d1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994ece8d1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2994ece8d1_1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994ece8d1_1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2994ece8d1_1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2994ece8d1_1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994ece8d1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994ece8d1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2994ece8d1_1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994ece8d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994ece8d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>
  <p:cSld name="1_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7999414" y="1051551"/>
            <a:ext cx="3565524" cy="23848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/>
          <p:nvPr>
            <p:ph idx="2" type="pic"/>
          </p:nvPr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8" name="Google Shape;18;p27"/>
          <p:cNvSpPr/>
          <p:nvPr/>
        </p:nvSpPr>
        <p:spPr>
          <a:xfrm>
            <a:off x="7999413" y="445272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" name="Google Shape;19;p27"/>
          <p:cNvGrpSpPr/>
          <p:nvPr/>
        </p:nvGrpSpPr>
        <p:grpSpPr>
          <a:xfrm rot="5400000">
            <a:off x="10835022" y="5500185"/>
            <a:ext cx="828358" cy="828358"/>
            <a:chOff x="10462536" y="1408249"/>
            <a:chExt cx="828358" cy="828358"/>
          </a:xfrm>
        </p:grpSpPr>
        <p:sp>
          <p:nvSpPr>
            <p:cNvPr id="20" name="Google Shape;20;p27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Google Shape;21;p27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" name="Google Shape;22;p27"/>
          <p:cNvSpPr txBox="1"/>
          <p:nvPr>
            <p:ph idx="1" type="body"/>
          </p:nvPr>
        </p:nvSpPr>
        <p:spPr>
          <a:xfrm>
            <a:off x="7999413" y="3568700"/>
            <a:ext cx="3565524" cy="1731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Quote">
  <p:cSld name="7_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type="title"/>
          </p:nvPr>
        </p:nvSpPr>
        <p:spPr>
          <a:xfrm>
            <a:off x="550864" y="549275"/>
            <a:ext cx="3566160" cy="33845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7" name="Google Shape;107;p36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108" name="Google Shape;108;p36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" name="Google Shape;109;p36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36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1" name="Google Shape;111;p36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36"/>
          <p:cNvSpPr txBox="1"/>
          <p:nvPr>
            <p:ph idx="1" type="body"/>
          </p:nvPr>
        </p:nvSpPr>
        <p:spPr>
          <a:xfrm>
            <a:off x="550863" y="4097338"/>
            <a:ext cx="3565524" cy="2351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55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6"/>
          <p:cNvSpPr/>
          <p:nvPr>
            <p:ph idx="2" type="pic"/>
          </p:nvPr>
        </p:nvSpPr>
        <p:spPr>
          <a:xfrm>
            <a:off x="5535809" y="65663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4" name="Google Shape;114;p3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eam">
  <p:cSld name="8_Team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7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37"/>
          <p:cNvSpPr/>
          <p:nvPr/>
        </p:nvSpPr>
        <p:spPr>
          <a:xfrm>
            <a:off x="10288775" y="7626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0" name="Google Shape;120;p37"/>
          <p:cNvSpPr txBox="1"/>
          <p:nvPr>
            <p:ph type="ctrTitle"/>
          </p:nvPr>
        </p:nvSpPr>
        <p:spPr>
          <a:xfrm>
            <a:off x="548640" y="548640"/>
            <a:ext cx="8281987" cy="1253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" name="Google Shape;121;p37"/>
          <p:cNvGrpSpPr/>
          <p:nvPr/>
        </p:nvGrpSpPr>
        <p:grpSpPr>
          <a:xfrm>
            <a:off x="1763106" y="4294374"/>
            <a:ext cx="2083885" cy="2083885"/>
            <a:chOff x="4842143" y="3556857"/>
            <a:chExt cx="2083885" cy="2083885"/>
          </a:xfrm>
        </p:grpSpPr>
        <p:sp>
          <p:nvSpPr>
            <p:cNvPr id="122" name="Google Shape;122;p37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3" name="Google Shape;123;p37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4" name="Google Shape;124;p37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37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6" name="Google Shape;126;p37"/>
          <p:cNvSpPr/>
          <p:nvPr>
            <p:ph idx="2" type="pic"/>
          </p:nvPr>
        </p:nvSpPr>
        <p:spPr>
          <a:xfrm>
            <a:off x="1078992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7" name="Google Shape;127;p37"/>
          <p:cNvSpPr/>
          <p:nvPr>
            <p:ph idx="3" type="pic"/>
          </p:nvPr>
        </p:nvSpPr>
        <p:spPr>
          <a:xfrm>
            <a:off x="3838384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8" name="Google Shape;128;p37"/>
          <p:cNvSpPr/>
          <p:nvPr>
            <p:ph idx="4" type="pic"/>
          </p:nvPr>
        </p:nvSpPr>
        <p:spPr>
          <a:xfrm>
            <a:off x="6661976" y="1993392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9" name="Google Shape;129;p37"/>
          <p:cNvSpPr/>
          <p:nvPr>
            <p:ph idx="5" type="pic"/>
          </p:nvPr>
        </p:nvSpPr>
        <p:spPr>
          <a:xfrm>
            <a:off x="9485568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30" name="Google Shape;130;p37"/>
          <p:cNvSpPr txBox="1"/>
          <p:nvPr>
            <p:ph idx="1" type="body"/>
          </p:nvPr>
        </p:nvSpPr>
        <p:spPr>
          <a:xfrm>
            <a:off x="1079500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6" type="body"/>
          </p:nvPr>
        </p:nvSpPr>
        <p:spPr>
          <a:xfrm>
            <a:off x="1078733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37"/>
          <p:cNvSpPr txBox="1"/>
          <p:nvPr>
            <p:ph idx="7" type="body"/>
          </p:nvPr>
        </p:nvSpPr>
        <p:spPr>
          <a:xfrm>
            <a:off x="3839151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7"/>
          <p:cNvSpPr txBox="1"/>
          <p:nvPr>
            <p:ph idx="8" type="body"/>
          </p:nvPr>
        </p:nvSpPr>
        <p:spPr>
          <a:xfrm>
            <a:off x="3838384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7"/>
          <p:cNvSpPr txBox="1"/>
          <p:nvPr>
            <p:ph idx="9" type="body"/>
          </p:nvPr>
        </p:nvSpPr>
        <p:spPr>
          <a:xfrm>
            <a:off x="6662743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7"/>
          <p:cNvSpPr txBox="1"/>
          <p:nvPr>
            <p:ph idx="13" type="body"/>
          </p:nvPr>
        </p:nvSpPr>
        <p:spPr>
          <a:xfrm>
            <a:off x="6661976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37"/>
          <p:cNvSpPr txBox="1"/>
          <p:nvPr>
            <p:ph idx="14" type="body"/>
          </p:nvPr>
        </p:nvSpPr>
        <p:spPr>
          <a:xfrm>
            <a:off x="9433112" y="3787288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37"/>
          <p:cNvSpPr txBox="1"/>
          <p:nvPr>
            <p:ph idx="15" type="body"/>
          </p:nvPr>
        </p:nvSpPr>
        <p:spPr>
          <a:xfrm>
            <a:off x="9432345" y="4238812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 3 column">
  <p:cSld name="11_Content 3 colum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8"/>
          <p:cNvGrpSpPr/>
          <p:nvPr/>
        </p:nvGrpSpPr>
        <p:grpSpPr>
          <a:xfrm>
            <a:off x="100472" y="5036395"/>
            <a:ext cx="2083885" cy="2083885"/>
            <a:chOff x="4842143" y="3556857"/>
            <a:chExt cx="2083885" cy="2083885"/>
          </a:xfrm>
        </p:grpSpPr>
        <p:sp>
          <p:nvSpPr>
            <p:cNvPr id="143" name="Google Shape;143;p38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4" name="Google Shape;144;p38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5" name="Google Shape;145;p38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6" name="Google Shape;146;p38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47" name="Google Shape;147;p38"/>
          <p:cNvSpPr/>
          <p:nvPr/>
        </p:nvSpPr>
        <p:spPr>
          <a:xfrm rot="2700000">
            <a:off x="10834944" y="17126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p38"/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38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38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550864" y="1731375"/>
            <a:ext cx="356393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2" name="Google Shape;152;p38"/>
          <p:cNvSpPr txBox="1"/>
          <p:nvPr>
            <p:ph idx="2" type="body"/>
          </p:nvPr>
        </p:nvSpPr>
        <p:spPr>
          <a:xfrm>
            <a:off x="559476" y="2432304"/>
            <a:ext cx="3563936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3" type="body"/>
          </p:nvPr>
        </p:nvSpPr>
        <p:spPr>
          <a:xfrm>
            <a:off x="4341573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4" type="body"/>
          </p:nvPr>
        </p:nvSpPr>
        <p:spPr>
          <a:xfrm>
            <a:off x="4341573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5" type="body"/>
          </p:nvPr>
        </p:nvSpPr>
        <p:spPr>
          <a:xfrm>
            <a:off x="8139659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6" type="body"/>
          </p:nvPr>
        </p:nvSpPr>
        <p:spPr>
          <a:xfrm>
            <a:off x="8139659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indent="-33655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indent="-33655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indent="-33655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indent="-33655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3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39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39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Google Shape;168;p39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69" name="Google Shape;169;p39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70" name="Google Shape;170;p39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1" name="Google Shape;171;p39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2" name="Google Shape;172;p39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3" name="Google Shape;173;p39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6" name="Google Shape;176;p40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177" name="Google Shape;177;p40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8" name="Google Shape;178;p40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9" name="Google Shape;179;p40"/>
          <p:cNvSpPr txBox="1"/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0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40"/>
          <p:cNvSpPr txBox="1"/>
          <p:nvPr>
            <p:ph idx="2" type="body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4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42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191" name="Google Shape;191;p42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42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3" name="Google Shape;193;p42"/>
          <p:cNvSpPr txBox="1"/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2"/>
          <p:cNvSpPr txBox="1"/>
          <p:nvPr>
            <p:ph idx="1" type="body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5" name="Google Shape;195;p42"/>
          <p:cNvSpPr txBox="1"/>
          <p:nvPr>
            <p:ph idx="2" type="body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6" name="Google Shape;196;p4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994ece8d1_1_198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12994ece8d1_1_198"/>
          <p:cNvSpPr txBox="1"/>
          <p:nvPr>
            <p:ph idx="12" type="sldNum"/>
          </p:nvPr>
        </p:nvSpPr>
        <p:spPr>
          <a:xfrm>
            <a:off x="11296610" y="6217622"/>
            <a:ext cx="731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" type="body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8"/>
          <p:cNvSpPr/>
          <p:nvPr>
            <p:ph idx="2" type="pic"/>
          </p:nvPr>
        </p:nvSpPr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7" name="Google Shape;27;p28"/>
          <p:cNvSpPr/>
          <p:nvPr>
            <p:ph idx="3" type="pic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8" name="Google Shape;28;p28"/>
          <p:cNvSpPr/>
          <p:nvPr>
            <p:ph idx="4" type="pic"/>
          </p:nvPr>
        </p:nvSpPr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9" name="Google Shape;29;p2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28"/>
          <p:cNvSpPr/>
          <p:nvPr/>
        </p:nvSpPr>
        <p:spPr>
          <a:xfrm>
            <a:off x="6548755" y="850167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3" name="Google Shape;33;p28"/>
          <p:cNvGrpSpPr/>
          <p:nvPr/>
        </p:nvGrpSpPr>
        <p:grpSpPr>
          <a:xfrm>
            <a:off x="5585919" y="5592565"/>
            <a:ext cx="828358" cy="828358"/>
            <a:chOff x="3393179" y="4841987"/>
            <a:chExt cx="828358" cy="828358"/>
          </a:xfrm>
        </p:grpSpPr>
        <p:sp>
          <p:nvSpPr>
            <p:cNvPr id="34" name="Google Shape;34;p28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" name="Google Shape;35;p28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roduction">
  <p:cSld name="3_Introduc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/>
          <p:nvPr>
            <p:ph type="title"/>
          </p:nvPr>
        </p:nvSpPr>
        <p:spPr>
          <a:xfrm>
            <a:off x="550863" y="45072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/>
          <p:nvPr>
            <p:ph idx="2" type="pic"/>
          </p:nvPr>
        </p:nvSpPr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9" name="Google Shape;39;p29"/>
          <p:cNvSpPr/>
          <p:nvPr>
            <p:ph idx="3" type="pic"/>
          </p:nvPr>
        </p:nvSpPr>
        <p:spPr>
          <a:xfrm>
            <a:off x="3054096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0" name="Google Shape;40;p29"/>
          <p:cNvSpPr/>
          <p:nvPr>
            <p:ph idx="4" type="pic"/>
          </p:nvPr>
        </p:nvSpPr>
        <p:spPr>
          <a:xfrm>
            <a:off x="6083808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1" name="Google Shape;41;p29"/>
          <p:cNvSpPr/>
          <p:nvPr>
            <p:ph idx="5" type="pic"/>
          </p:nvPr>
        </p:nvSpPr>
        <p:spPr>
          <a:xfrm>
            <a:off x="9137904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2" name="Google Shape;42;p2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29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 2 column (comparison slide)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30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Google Shape;49;p30"/>
          <p:cNvSpPr txBox="1"/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" type="body"/>
          </p:nvPr>
        </p:nvSpPr>
        <p:spPr>
          <a:xfrm>
            <a:off x="550864" y="17313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30"/>
          <p:cNvSpPr txBox="1"/>
          <p:nvPr>
            <p:ph idx="2" type="body"/>
          </p:nvPr>
        </p:nvSpPr>
        <p:spPr>
          <a:xfrm>
            <a:off x="550863" y="24273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3" type="body"/>
          </p:nvPr>
        </p:nvSpPr>
        <p:spPr>
          <a:xfrm>
            <a:off x="6212024" y="17313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4" type="body"/>
          </p:nvPr>
        </p:nvSpPr>
        <p:spPr>
          <a:xfrm>
            <a:off x="6212023" y="24273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break">
  <p:cSld name="4_Section break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59" name="Google Shape;59;p3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3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31"/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31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" type="subTitle"/>
          </p:nvPr>
        </p:nvSpPr>
        <p:spPr>
          <a:xfrm>
            <a:off x="550863" y="3816724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hart Table Timeline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32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68" name="Google Shape;68;p32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" name="Google Shape;71;p32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72" name="Google Shape;72;p32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ummary">
  <p:cSld name="12_Summar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 txBox="1"/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/>
          <p:nvPr>
            <p:ph idx="2" type="pic"/>
          </p:nvPr>
        </p:nvSpPr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0" name="Google Shape;80;p33"/>
          <p:cNvSpPr txBox="1"/>
          <p:nvPr>
            <p:ph idx="1" type="body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indent="-2286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indent="-228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indent="-228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33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losing">
  <p:cSld name="13_Closing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1" type="subTitle"/>
          </p:nvPr>
        </p:nvSpPr>
        <p:spPr>
          <a:xfrm>
            <a:off x="550863" y="3827610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4"/>
          <p:cNvSpPr/>
          <p:nvPr>
            <p:ph idx="2" type="pic"/>
          </p:nvPr>
        </p:nvSpPr>
        <p:spPr>
          <a:xfrm>
            <a:off x="6556248" y="54864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9" name="Google Shape;89;p34"/>
          <p:cNvSpPr/>
          <p:nvPr>
            <p:ph idx="3" type="pic"/>
          </p:nvPr>
        </p:nvSpPr>
        <p:spPr>
          <a:xfrm>
            <a:off x="6556248" y="342900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90" name="Google Shape;90;p34"/>
          <p:cNvGrpSpPr/>
          <p:nvPr/>
        </p:nvGrpSpPr>
        <p:grpSpPr>
          <a:xfrm>
            <a:off x="11030092" y="-213201"/>
            <a:ext cx="1708815" cy="1705831"/>
            <a:chOff x="11030092" y="-213201"/>
            <a:chExt cx="1708815" cy="1705831"/>
          </a:xfrm>
        </p:grpSpPr>
        <p:sp>
          <p:nvSpPr>
            <p:cNvPr id="91" name="Google Shape;91;p34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rect b="b" l="l" r="r" t="t"/>
              <a:pathLst>
                <a:path extrusionOk="0" h="926985" w="134167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Google Shape;92;p34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" name="Google Shape;93;p34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rect b="b" l="l" r="r" t="t"/>
              <a:pathLst>
                <a:path extrusionOk="0" h="1042921" w="1337455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94" name="Google Shape;94;p34"/>
          <p:cNvGrpSpPr/>
          <p:nvPr/>
        </p:nvGrpSpPr>
        <p:grpSpPr>
          <a:xfrm>
            <a:off x="577658" y="5511950"/>
            <a:ext cx="828358" cy="828358"/>
            <a:chOff x="10462536" y="1408249"/>
            <a:chExt cx="828358" cy="828358"/>
          </a:xfrm>
        </p:grpSpPr>
        <p:sp>
          <p:nvSpPr>
            <p:cNvPr id="95" name="Google Shape;95;p34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Google Shape;96;p34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7" name="Google Shape;97;p3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34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break">
  <p:cSld name="5_Section break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03" name="Google Shape;103;p35"/>
          <p:cNvSpPr txBox="1"/>
          <p:nvPr>
            <p:ph idx="1" type="subTitle"/>
          </p:nvPr>
        </p:nvSpPr>
        <p:spPr>
          <a:xfrm>
            <a:off x="0" y="3557281"/>
            <a:ext cx="6640285" cy="330071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5"/>
          <p:cNvSpPr txBox="1"/>
          <p:nvPr>
            <p:ph type="ctrTitle"/>
          </p:nvPr>
        </p:nvSpPr>
        <p:spPr>
          <a:xfrm>
            <a:off x="0" y="0"/>
            <a:ext cx="6640285" cy="353550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803"/>
                </a:srgbClr>
              </a:gs>
              <a:gs pos="100000">
                <a:srgbClr val="1B192E">
                  <a:alpha val="69803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b="0" i="0" sz="4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Relationship Id="rId4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53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59.png"/><Relationship Id="rId6" Type="http://schemas.openxmlformats.org/officeDocument/2006/relationships/image" Target="../media/image50.png"/><Relationship Id="rId7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Relationship Id="rId4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jpg"/><Relationship Id="rId4" Type="http://schemas.openxmlformats.org/officeDocument/2006/relationships/image" Target="../media/image7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"/>
          <p:cNvSpPr txBox="1"/>
          <p:nvPr>
            <p:ph type="ctrTitle"/>
          </p:nvPr>
        </p:nvSpPr>
        <p:spPr>
          <a:xfrm>
            <a:off x="7585788" y="167951"/>
            <a:ext cx="4460032" cy="272453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b="0" i="0" lang="en-US" sz="4000" u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Exploration of seismic data interpolation using Radial Basis Function (RBF)</a:t>
            </a:r>
            <a:endParaRPr sz="4000"/>
          </a:p>
        </p:txBody>
      </p:sp>
      <p:pic>
        <p:nvPicPr>
          <p:cNvPr descr="Data Points Digital background" id="208" name="Google Shape;208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09" name="Google Shape;209;p1"/>
          <p:cNvSpPr txBox="1"/>
          <p:nvPr>
            <p:ph idx="1" type="body"/>
          </p:nvPr>
        </p:nvSpPr>
        <p:spPr>
          <a:xfrm>
            <a:off x="7999413" y="3568700"/>
            <a:ext cx="3565524" cy="1833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By</a:t>
            </a:r>
            <a:endParaRPr/>
          </a:p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0" i="0" sz="1800" u="none" strike="noStrike">
              <a:solidFill>
                <a:srgbClr val="8BC34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Hambal Tella</a:t>
            </a:r>
            <a:endParaRPr b="0"/>
          </a:p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Damilola Olawoyin-Yussuf</a:t>
            </a:r>
            <a:endParaRPr b="0"/>
          </a:p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br>
              <a:rPr b="0" lang="en-US"/>
            </a:br>
            <a:r>
              <a:rPr b="0" i="0" lang="en-US" sz="1800" u="none" strike="noStrike">
                <a:solidFill>
                  <a:srgbClr val="8BC34A"/>
                </a:solidFill>
                <a:latin typeface="Roboto Slab"/>
                <a:ea typeface="Roboto Slab"/>
                <a:cs typeface="Roboto Slab"/>
                <a:sym typeface="Roboto Slab"/>
              </a:rPr>
              <a:t>EE 562 Term 212</a:t>
            </a:r>
            <a:endParaRPr b="0"/>
          </a:p>
        </p:txBody>
      </p:sp>
      <p:pic>
        <p:nvPicPr>
          <p:cNvPr id="210" name="Google Shape;21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1050" y="5808400"/>
            <a:ext cx="1175650" cy="10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/>
          <p:nvPr/>
        </p:nvSpPr>
        <p:spPr>
          <a:xfrm>
            <a:off x="0" y="1654436"/>
            <a:ext cx="12192000" cy="520356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D8A6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Google Shape;324;p10"/>
          <p:cNvSpPr txBox="1"/>
          <p:nvPr>
            <p:ph type="title"/>
          </p:nvPr>
        </p:nvSpPr>
        <p:spPr>
          <a:xfrm>
            <a:off x="550862" y="549275"/>
            <a:ext cx="11091600" cy="81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Implementation – 1D RBF</a:t>
            </a:r>
            <a:endParaRPr/>
          </a:p>
        </p:txBody>
      </p:sp>
      <p:sp>
        <p:nvSpPr>
          <p:cNvPr id="325" name="Google Shape;325;p10"/>
          <p:cNvSpPr txBox="1"/>
          <p:nvPr>
            <p:ph idx="1" type="body"/>
          </p:nvPr>
        </p:nvSpPr>
        <p:spPr>
          <a:xfrm>
            <a:off x="549538" y="1304649"/>
            <a:ext cx="11090274" cy="69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Trigonometric and nonlinear equations using gaussian RBF</a:t>
            </a:r>
            <a:endParaRPr/>
          </a:p>
        </p:txBody>
      </p:sp>
      <p:sp>
        <p:nvSpPr>
          <p:cNvPr id="326" name="Google Shape;326;p1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1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Chart, scatter chart&#10;&#10;Description automatically generated" id="328" name="Google Shape;32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90350"/>
            <a:ext cx="5941275" cy="459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329" name="Google Shape;32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931" y="1763547"/>
            <a:ext cx="6128468" cy="445089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0"/>
          <p:cNvSpPr txBox="1"/>
          <p:nvPr/>
        </p:nvSpPr>
        <p:spPr>
          <a:xfrm>
            <a:off x="1708792" y="6063745"/>
            <a:ext cx="87717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RBF Interpolation 1D: Gaussian- Avg Absolute Error=  0.046773937953307906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"/>
          <p:cNvSpPr txBox="1"/>
          <p:nvPr>
            <p:ph type="title"/>
          </p:nvPr>
        </p:nvSpPr>
        <p:spPr>
          <a:xfrm>
            <a:off x="550862" y="549275"/>
            <a:ext cx="11091600" cy="81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Implementation – 1D RBF</a:t>
            </a:r>
            <a:endParaRPr/>
          </a:p>
        </p:txBody>
      </p:sp>
      <p:sp>
        <p:nvSpPr>
          <p:cNvPr id="336" name="Google Shape;336;p1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1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Chart, diagram, line chart, histogram&#10;&#10;Description automatically generated" id="338" name="Google Shape;33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10139"/>
            <a:ext cx="12192000" cy="489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/>
          <p:nvPr>
            <p:ph type="title"/>
          </p:nvPr>
        </p:nvSpPr>
        <p:spPr>
          <a:xfrm>
            <a:off x="550862" y="549275"/>
            <a:ext cx="11091600" cy="81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Implementation – 2D RBF</a:t>
            </a:r>
            <a:endParaRPr/>
          </a:p>
        </p:txBody>
      </p:sp>
      <p:sp>
        <p:nvSpPr>
          <p:cNvPr id="344" name="Google Shape;344;p1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1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A picture containing chart&#10;&#10;Description automatically generated" id="346" name="Google Shape;346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537" y="1526555"/>
            <a:ext cx="11091600" cy="4782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/>
          <p:nvPr>
            <p:ph type="title"/>
          </p:nvPr>
        </p:nvSpPr>
        <p:spPr>
          <a:xfrm>
            <a:off x="550862" y="549275"/>
            <a:ext cx="11091600" cy="81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Implementation – 2D RBF</a:t>
            </a:r>
            <a:endParaRPr/>
          </a:p>
        </p:txBody>
      </p:sp>
      <p:sp>
        <p:nvSpPr>
          <p:cNvPr id="352" name="Google Shape;352;p1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1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A picture containing diagram&#10;&#10;Description automatically generated" id="354" name="Google Shape;35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63" y="2254515"/>
            <a:ext cx="11090275" cy="3696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Points Digital background" id="360" name="Google Shape;360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361" name="Google Shape;361;p14"/>
          <p:cNvSpPr txBox="1"/>
          <p:nvPr>
            <p:ph type="ctrTitle"/>
          </p:nvPr>
        </p:nvSpPr>
        <p:spPr>
          <a:xfrm>
            <a:off x="550863" y="549275"/>
            <a:ext cx="5869815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</a:pPr>
            <a:r>
              <a:rPr lang="en-US"/>
              <a:t>Results</a:t>
            </a:r>
            <a:endParaRPr sz="6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2" name="Google Shape;362;p1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1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994ece8d1_1_2"/>
          <p:cNvSpPr txBox="1"/>
          <p:nvPr>
            <p:ph type="ctrTitle"/>
          </p:nvPr>
        </p:nvSpPr>
        <p:spPr>
          <a:xfrm>
            <a:off x="2751750" y="389850"/>
            <a:ext cx="8889600" cy="213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Synthetic Data Results</a:t>
            </a:r>
            <a:endParaRPr/>
          </a:p>
        </p:txBody>
      </p:sp>
      <p:sp>
        <p:nvSpPr>
          <p:cNvPr id="370" name="Google Shape;370;g12994ece8d1_1_2"/>
          <p:cNvSpPr txBox="1"/>
          <p:nvPr>
            <p:ph idx="1" type="subTitle"/>
          </p:nvPr>
        </p:nvSpPr>
        <p:spPr>
          <a:xfrm>
            <a:off x="3359149" y="2744676"/>
            <a:ext cx="8282100" cy="25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It contains 501 X 60, where the amplitude (Dg) has 30060 entries, the traces(t) have 501 and the offset has 60.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We got the results for 10%, 20%, 30%, 40%, 50%, 60%, 70%, 80%, and 90%.</a:t>
            </a:r>
            <a:endParaRPr/>
          </a:p>
        </p:txBody>
      </p:sp>
      <p:sp>
        <p:nvSpPr>
          <p:cNvPr id="371" name="Google Shape;371;g12994ece8d1_1_2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7" name="Google Shape;377;p15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79" name="Google Shape;379;p15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380" name="Google Shape;380;p15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84" name="Google Shape;38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iagram&#10;&#10;Description automatically generated with medium confidence" id="385" name="Google Shape;385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75" y="285000"/>
            <a:ext cx="3437100" cy="61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386" name="Google Shape;3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1600" y="288100"/>
            <a:ext cx="3438764" cy="6119416"/>
          </a:xfrm>
          <a:custGeom>
            <a:rect b="b" l="l" r="r" t="t"/>
            <a:pathLst>
              <a:path extrusionOk="0" h="5759450" w="3545118">
                <a:moveTo>
                  <a:pt x="0" y="0"/>
                </a:moveTo>
                <a:lnTo>
                  <a:pt x="3545118" y="0"/>
                </a:lnTo>
                <a:lnTo>
                  <a:pt x="3545118" y="5759450"/>
                </a:lnTo>
                <a:lnTo>
                  <a:pt x="0" y="575945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87" name="Google Shape;387;p15"/>
          <p:cNvGrpSpPr/>
          <p:nvPr/>
        </p:nvGrpSpPr>
        <p:grpSpPr>
          <a:xfrm>
            <a:off x="9759569" y="432571"/>
            <a:ext cx="897877" cy="934082"/>
            <a:chOff x="5129684" y="1232940"/>
            <a:chExt cx="897877" cy="934082"/>
          </a:xfrm>
        </p:grpSpPr>
        <p:sp>
          <p:nvSpPr>
            <p:cNvPr id="388" name="Google Shape;388;p15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1" name="Google Shape;391;p15"/>
          <p:cNvSpPr/>
          <p:nvPr/>
        </p:nvSpPr>
        <p:spPr>
          <a:xfrm>
            <a:off x="11029723" y="10282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92" name="Google Shape;392;p15"/>
          <p:cNvGrpSpPr/>
          <p:nvPr/>
        </p:nvGrpSpPr>
        <p:grpSpPr>
          <a:xfrm>
            <a:off x="10704425" y="4947775"/>
            <a:ext cx="1663700" cy="1657635"/>
            <a:chOff x="3097675" y="4509852"/>
            <a:chExt cx="1663700" cy="1657635"/>
          </a:xfrm>
        </p:grpSpPr>
        <p:sp>
          <p:nvSpPr>
            <p:cNvPr id="393" name="Google Shape;393;p15"/>
            <p:cNvSpPr/>
            <p:nvPr/>
          </p:nvSpPr>
          <p:spPr>
            <a:xfrm rot="-2700000">
              <a:off x="3386192" y="4706845"/>
              <a:ext cx="1080601" cy="1263649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1B182E"/>
                </a:gs>
                <a:gs pos="30000">
                  <a:srgbClr val="1B182E"/>
                </a:gs>
                <a:gs pos="40000">
                  <a:srgbClr val="322F58"/>
                </a:gs>
                <a:gs pos="60000">
                  <a:srgbClr val="221F3B"/>
                </a:gs>
                <a:gs pos="100000">
                  <a:srgbClr val="1B182E"/>
                </a:gs>
              </a:gsLst>
              <a:lin ang="10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2700000">
              <a:off x="3915181" y="5046150"/>
              <a:ext cx="540088" cy="108951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95" name="Google Shape;395;p1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Wednesday, May 11, 2022</a:t>
            </a:r>
            <a:endParaRPr/>
          </a:p>
        </p:txBody>
      </p:sp>
      <p:sp>
        <p:nvSpPr>
          <p:cNvPr id="396" name="Google Shape;396;p1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97" name="Google Shape;397;p15"/>
          <p:cNvSpPr txBox="1"/>
          <p:nvPr>
            <p:ph type="title"/>
          </p:nvPr>
        </p:nvSpPr>
        <p:spPr>
          <a:xfrm>
            <a:off x="8104189" y="1341438"/>
            <a:ext cx="35655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</a:pPr>
            <a:r>
              <a:rPr lang="en-US" sz="3700"/>
              <a:t>Results – Synthetic Seismic 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994ece8d1_1_25"/>
          <p:cNvSpPr txBox="1"/>
          <p:nvPr>
            <p:ph type="title"/>
          </p:nvPr>
        </p:nvSpPr>
        <p:spPr>
          <a:xfrm>
            <a:off x="550863" y="549275"/>
            <a:ext cx="110904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Checking for Best RBF Interpolation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RBF Interpolation Cubic	</a:t>
            </a:r>
            <a:r>
              <a:rPr lang="en-US"/>
              <a:t>						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2.    RBF Interpolation Gaussian ( Best Performance )</a:t>
            </a:r>
            <a:endParaRPr/>
          </a:p>
        </p:txBody>
      </p:sp>
      <p:sp>
        <p:nvSpPr>
          <p:cNvPr id="404" name="Google Shape;404;g12994ece8d1_1_25"/>
          <p:cNvSpPr txBox="1"/>
          <p:nvPr>
            <p:ph idx="1" type="body"/>
          </p:nvPr>
        </p:nvSpPr>
        <p:spPr>
          <a:xfrm>
            <a:off x="550862" y="2097175"/>
            <a:ext cx="5435700" cy="399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2994ece8d1_1_25"/>
          <p:cNvSpPr txBox="1"/>
          <p:nvPr>
            <p:ph idx="2" type="body"/>
          </p:nvPr>
        </p:nvSpPr>
        <p:spPr>
          <a:xfrm>
            <a:off x="6205538" y="2097175"/>
            <a:ext cx="5435700" cy="399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2994ece8d1_1_25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g12994ece8d1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5" y="2097175"/>
            <a:ext cx="5435700" cy="399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2994ece8d1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550" y="2097175"/>
            <a:ext cx="5435701" cy="39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994ece8d1_1_35"/>
          <p:cNvSpPr txBox="1"/>
          <p:nvPr>
            <p:ph type="title"/>
          </p:nvPr>
        </p:nvSpPr>
        <p:spPr>
          <a:xfrm>
            <a:off x="550863" y="549275"/>
            <a:ext cx="110904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Checking for Best RBF Interpolation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3.    	RBF Interpolation Linear					            4.     RBF Interpolation Multiquadric</a:t>
            </a:r>
            <a:endParaRPr/>
          </a:p>
        </p:txBody>
      </p:sp>
      <p:sp>
        <p:nvSpPr>
          <p:cNvPr id="415" name="Google Shape;415;g12994ece8d1_1_35"/>
          <p:cNvSpPr txBox="1"/>
          <p:nvPr>
            <p:ph idx="1" type="body"/>
          </p:nvPr>
        </p:nvSpPr>
        <p:spPr>
          <a:xfrm>
            <a:off x="550862" y="2097175"/>
            <a:ext cx="5435700" cy="399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2994ece8d1_1_35"/>
          <p:cNvSpPr txBox="1"/>
          <p:nvPr>
            <p:ph idx="2" type="body"/>
          </p:nvPr>
        </p:nvSpPr>
        <p:spPr>
          <a:xfrm>
            <a:off x="6205538" y="2097175"/>
            <a:ext cx="5435700" cy="399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2994ece8d1_1_35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8" name="Google Shape;418;g12994ece8d1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5" y="2097175"/>
            <a:ext cx="5435699" cy="39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2994ece8d1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550" y="2097175"/>
            <a:ext cx="5435701" cy="39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994ece8d1_1_45"/>
          <p:cNvSpPr txBox="1"/>
          <p:nvPr>
            <p:ph type="ctrTitle"/>
          </p:nvPr>
        </p:nvSpPr>
        <p:spPr>
          <a:xfrm>
            <a:off x="3080650" y="911225"/>
            <a:ext cx="8560500" cy="55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Selected RBF 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Gaussian RBF Methods ( MatLab )</a:t>
            </a:r>
            <a:endParaRPr sz="2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Wendland (Compactly Supported Radial Basis Function)</a:t>
            </a:r>
            <a:endParaRPr sz="2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𝜑ₛ(r) = (1 - r)ˢ₊</a:t>
            </a:r>
            <a:endParaRPr sz="2600"/>
          </a:p>
        </p:txBody>
      </p:sp>
      <p:sp>
        <p:nvSpPr>
          <p:cNvPr id="426" name="Google Shape;426;g12994ece8d1_1_45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g12994ece8d1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288" y="3961752"/>
            <a:ext cx="2441075" cy="5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"/>
          <p:cNvSpPr txBox="1"/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16" name="Google Shape;216;p2"/>
          <p:cNvSpPr txBox="1"/>
          <p:nvPr>
            <p:ph idx="1" type="body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Introduction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Problem Statement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Implementation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Results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Remarks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Digital Data" id="217" name="Google Shape;217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Data Points " id="218" name="Google Shape;218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Data Background" id="219" name="Google Shape;219;p2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20" name="Google Shape;220;p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994ece8d1_1_62"/>
          <p:cNvSpPr txBox="1"/>
          <p:nvPr>
            <p:ph type="title"/>
          </p:nvPr>
        </p:nvSpPr>
        <p:spPr>
          <a:xfrm>
            <a:off x="550863" y="549275"/>
            <a:ext cx="110904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Method</a:t>
            </a:r>
            <a:endParaRPr/>
          </a:p>
        </p:txBody>
      </p:sp>
      <p:sp>
        <p:nvSpPr>
          <p:cNvPr id="434" name="Google Shape;434;g12994ece8d1_1_62"/>
          <p:cNvSpPr txBox="1"/>
          <p:nvPr>
            <p:ph idx="1" type="body"/>
          </p:nvPr>
        </p:nvSpPr>
        <p:spPr>
          <a:xfrm>
            <a:off x="550862" y="2097175"/>
            <a:ext cx="5435700" cy="399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2994ece8d1_1_62"/>
          <p:cNvSpPr txBox="1"/>
          <p:nvPr>
            <p:ph idx="2" type="body"/>
          </p:nvPr>
        </p:nvSpPr>
        <p:spPr>
          <a:xfrm>
            <a:off x="6205538" y="2097175"/>
            <a:ext cx="5435700" cy="399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2994ece8d1_1_62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7" name="Google Shape;437;g12994ece8d1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75" y="2097175"/>
            <a:ext cx="5374974" cy="39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2994ece8d1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350" y="2097175"/>
            <a:ext cx="5435699" cy="39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994ece8d1_1_80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SNR Plot Using Gaussian Method</a:t>
            </a:r>
            <a:endParaRPr/>
          </a:p>
        </p:txBody>
      </p:sp>
      <p:sp>
        <p:nvSpPr>
          <p:cNvPr id="445" name="Google Shape;445;g12994ece8d1_1_80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g12994ece8d1_1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325" y="2113200"/>
            <a:ext cx="7995551" cy="39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994ece8d1_1_72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Method Interpolation Error</a:t>
            </a:r>
            <a:endParaRPr/>
          </a:p>
        </p:txBody>
      </p:sp>
      <p:sp>
        <p:nvSpPr>
          <p:cNvPr id="453" name="Google Shape;453;g12994ece8d1_1_72"/>
          <p:cNvSpPr txBox="1"/>
          <p:nvPr>
            <p:ph idx="1" type="body"/>
          </p:nvPr>
        </p:nvSpPr>
        <p:spPr>
          <a:xfrm>
            <a:off x="550863" y="2113199"/>
            <a:ext cx="1109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2994ece8d1_1_72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5" name="Google Shape;455;g12994ece8d1_1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50" y="2010350"/>
            <a:ext cx="11091599" cy="41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994ece8d1_1_88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2D FFT - Plot ( Gaussian )</a:t>
            </a:r>
            <a:endParaRPr/>
          </a:p>
        </p:txBody>
      </p:sp>
      <p:sp>
        <p:nvSpPr>
          <p:cNvPr id="462" name="Google Shape;462;g12994ece8d1_1_88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3" name="Google Shape;463;g12994ece8d1_1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875" y="1881275"/>
            <a:ext cx="9733402" cy="40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"/>
          <p:cNvSpPr txBox="1"/>
          <p:nvPr>
            <p:ph type="title"/>
          </p:nvPr>
        </p:nvSpPr>
        <p:spPr>
          <a:xfrm>
            <a:off x="241599" y="449475"/>
            <a:ext cx="119247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Results – Synthetic Seismic Data Removal</a:t>
            </a:r>
            <a:endParaRPr/>
          </a:p>
        </p:txBody>
      </p:sp>
      <p:sp>
        <p:nvSpPr>
          <p:cNvPr id="469" name="Google Shape;469;p1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1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Diagram&#10;&#10;Description automatically generated with medium confidence" id="471" name="Google Shape;471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358712"/>
            <a:ext cx="2266122" cy="4947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472" name="Google Shape;47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6839" y="1358713"/>
            <a:ext cx="2266122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 with low confidence" id="473" name="Google Shape;47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8420" y="1358712"/>
            <a:ext cx="2266122" cy="4944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474" name="Google Shape;47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5258" y="1358712"/>
            <a:ext cx="2266122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475" name="Google Shape;47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73676" y="1358712"/>
            <a:ext cx="2318323" cy="49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"/>
          <p:cNvSpPr txBox="1"/>
          <p:nvPr>
            <p:ph type="title"/>
          </p:nvPr>
        </p:nvSpPr>
        <p:spPr>
          <a:xfrm>
            <a:off x="550862" y="549275"/>
            <a:ext cx="11091600" cy="81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Results – Synthetic Seismic Data</a:t>
            </a:r>
            <a:endParaRPr/>
          </a:p>
        </p:txBody>
      </p:sp>
      <p:sp>
        <p:nvSpPr>
          <p:cNvPr id="481" name="Google Shape;481;p1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1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Diagram&#10;&#10;Description automatically generated with medium confidence" id="483" name="Google Shape;483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358712"/>
            <a:ext cx="2266122" cy="4947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484" name="Google Shape;48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419" y="1358712"/>
            <a:ext cx="226612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485" name="Google Shape;48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0738" y="1358711"/>
            <a:ext cx="231832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486" name="Google Shape;48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9157" y="1358711"/>
            <a:ext cx="2308638" cy="4947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487" name="Google Shape;48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37891" y="1358710"/>
            <a:ext cx="2331622" cy="49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"/>
          <p:cNvSpPr txBox="1"/>
          <p:nvPr>
            <p:ph type="title"/>
          </p:nvPr>
        </p:nvSpPr>
        <p:spPr>
          <a:xfrm>
            <a:off x="550862" y="549275"/>
            <a:ext cx="11091600" cy="81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Wendland Method</a:t>
            </a:r>
            <a:endParaRPr sz="5700"/>
          </a:p>
        </p:txBody>
      </p:sp>
      <p:sp>
        <p:nvSpPr>
          <p:cNvPr id="493" name="Google Shape;493;p1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1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Diagram&#10;&#10;Description automatically generated with medium confidence" id="495" name="Google Shape;49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358712"/>
            <a:ext cx="2266122" cy="4947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low confidence" id="496" name="Google Shape;4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4638" y="1358710"/>
            <a:ext cx="234442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497" name="Google Shape;49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6219" y="1358710"/>
            <a:ext cx="231832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47576" y="1358710"/>
            <a:ext cx="231832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9157" y="1358710"/>
            <a:ext cx="2318323" cy="49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994ece8d1_1_10"/>
          <p:cNvSpPr txBox="1"/>
          <p:nvPr>
            <p:ph type="ctrTitle"/>
          </p:nvPr>
        </p:nvSpPr>
        <p:spPr>
          <a:xfrm>
            <a:off x="2751750" y="389850"/>
            <a:ext cx="8889600" cy="29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Data Results</a:t>
            </a:r>
            <a:endParaRPr/>
          </a:p>
        </p:txBody>
      </p:sp>
      <p:sp>
        <p:nvSpPr>
          <p:cNvPr id="506" name="Google Shape;506;g12994ece8d1_1_10"/>
          <p:cNvSpPr txBox="1"/>
          <p:nvPr>
            <p:ph idx="1" type="subTitle"/>
          </p:nvPr>
        </p:nvSpPr>
        <p:spPr>
          <a:xfrm>
            <a:off x="3359149" y="2744676"/>
            <a:ext cx="8282100" cy="255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Real data - It contains 2001 X 96, where the amplitude (Dg) has 192096 entries, the traces(t) have 2001 and the offset has 96.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We got the results for 10%,20%,30%,40%,50%,60%,70%, 80% and 90%. </a:t>
            </a:r>
            <a:endParaRPr/>
          </a:p>
        </p:txBody>
      </p:sp>
      <p:sp>
        <p:nvSpPr>
          <p:cNvPr id="507" name="Google Shape;507;g12994ece8d1_1_10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9"/>
          <p:cNvSpPr txBox="1"/>
          <p:nvPr>
            <p:ph type="title"/>
          </p:nvPr>
        </p:nvSpPr>
        <p:spPr>
          <a:xfrm>
            <a:off x="8104189" y="1341438"/>
            <a:ext cx="3565524" cy="22424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</a:pPr>
            <a:r>
              <a:rPr lang="en-US" sz="3700"/>
              <a:t>Results – Real Seismic Data</a:t>
            </a:r>
            <a:endParaRPr/>
          </a:p>
        </p:txBody>
      </p:sp>
      <p:sp>
        <p:nvSpPr>
          <p:cNvPr id="513" name="Google Shape;513;p1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Wednesday, May 11, 2022</a:t>
            </a:r>
            <a:endParaRPr/>
          </a:p>
        </p:txBody>
      </p:sp>
      <p:sp>
        <p:nvSpPr>
          <p:cNvPr id="514" name="Google Shape;514;p1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descr="A picture containing chart&#10;&#10;Description automatically generated" id="515" name="Google Shape;5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87" y="564694"/>
            <a:ext cx="3437168" cy="5728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16" name="Google Shape;5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2679" y="564694"/>
            <a:ext cx="3437168" cy="572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0"/>
          <p:cNvSpPr txBox="1"/>
          <p:nvPr>
            <p:ph type="title"/>
          </p:nvPr>
        </p:nvSpPr>
        <p:spPr>
          <a:xfrm>
            <a:off x="550862" y="549275"/>
            <a:ext cx="11091600" cy="81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Results – Real Seismic Data Removal</a:t>
            </a:r>
            <a:endParaRPr/>
          </a:p>
        </p:txBody>
      </p:sp>
      <p:sp>
        <p:nvSpPr>
          <p:cNvPr id="522" name="Google Shape;522;p20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20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A picture containing chart&#10;&#10;Description automatically generated" id="524" name="Google Shape;5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4066" y="1358711"/>
            <a:ext cx="233793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25" name="Google Shape;52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0066" y="1358710"/>
            <a:ext cx="2313845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26" name="Google Shape;52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1929" y="1358711"/>
            <a:ext cx="229222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27" name="Google Shape;52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9827" y="1358711"/>
            <a:ext cx="2318324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28" name="Google Shape;528;p20"/>
          <p:cNvPicPr preferRelativeResize="0"/>
          <p:nvPr>
            <p:ph idx="1" type="body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90" y="1358709"/>
            <a:ext cx="2292223" cy="494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/>
          <p:nvPr>
            <p:ph type="title"/>
          </p:nvPr>
        </p:nvSpPr>
        <p:spPr>
          <a:xfrm>
            <a:off x="83365" y="4507879"/>
            <a:ext cx="3574235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descr="Data Points Digital background" id="228" name="Google Shape;228;p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41" l="0" r="0" t="42"/>
          <a:stretch/>
        </p:blipFill>
        <p:spPr>
          <a:xfrm>
            <a:off x="3054096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Digital Graph Screen" id="229" name="Google Shape;229;p3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41" l="0" r="0" t="42"/>
          <a:stretch/>
        </p:blipFill>
        <p:spPr>
          <a:xfrm>
            <a:off x="9137904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30" name="Google Shape;230;p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sp>
        <p:nvSpPr>
          <p:cNvPr id="231" name="Google Shape;231;p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3"/>
          <p:cNvSpPr txBox="1"/>
          <p:nvPr>
            <p:ph idx="4294967295" type="body"/>
          </p:nvPr>
        </p:nvSpPr>
        <p:spPr>
          <a:xfrm>
            <a:off x="3657600" y="4094922"/>
            <a:ext cx="7826375" cy="22363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1868" r="-2413" t="-2996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0" i="0" lang="en-US" sz="2000" u="none" cap="none" strike="noStrike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/>
          </a:p>
        </p:txBody>
      </p:sp>
      <p:pic>
        <p:nvPicPr>
          <p:cNvPr descr="A picture containing outdoor, nature, building material, dune&#10;&#10;Description automatically generated" id="233" name="Google Shape;233;p3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25283" r="25283" t="0"/>
          <a:stretch/>
        </p:blipFill>
        <p:spPr>
          <a:xfrm>
            <a:off x="6083808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Map&#10;&#10;Description automatically generated" id="234" name="Google Shape;234;p3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0" l="25621" r="25621" t="0"/>
          <a:stretch/>
        </p:blipFill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1"/>
          <p:cNvSpPr txBox="1"/>
          <p:nvPr>
            <p:ph type="title"/>
          </p:nvPr>
        </p:nvSpPr>
        <p:spPr>
          <a:xfrm>
            <a:off x="550862" y="549275"/>
            <a:ext cx="11091600" cy="81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Wendland Method</a:t>
            </a:r>
            <a:endParaRPr sz="5100"/>
          </a:p>
        </p:txBody>
      </p:sp>
      <p:sp>
        <p:nvSpPr>
          <p:cNvPr id="534" name="Google Shape;534;p2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2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A picture containing chart&#10;&#10;Description automatically generated" id="536" name="Google Shape;53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0" y="1358709"/>
            <a:ext cx="229222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low confidence" id="537" name="Google Shape;5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1251" y="1358706"/>
            <a:ext cx="2350749" cy="4950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38" name="Google Shape;53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2482" y="1358706"/>
            <a:ext cx="2410195" cy="494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39" name="Google Shape;5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8873" y="1361661"/>
            <a:ext cx="2350749" cy="4941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40" name="Google Shape;54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1589" y="1358704"/>
            <a:ext cx="2350749" cy="495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2"/>
          <p:cNvSpPr txBox="1"/>
          <p:nvPr>
            <p:ph type="title"/>
          </p:nvPr>
        </p:nvSpPr>
        <p:spPr>
          <a:xfrm>
            <a:off x="550862" y="549275"/>
            <a:ext cx="11091600" cy="81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Results – Real Seismic Data</a:t>
            </a:r>
            <a:endParaRPr/>
          </a:p>
        </p:txBody>
      </p:sp>
      <p:sp>
        <p:nvSpPr>
          <p:cNvPr id="546" name="Google Shape;546;p2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7" name="Google Shape;547;p2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pic>
        <p:nvPicPr>
          <p:cNvPr descr="A picture containing chart&#10;&#10;Description automatically generated" id="548" name="Google Shape;548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0" y="1358709"/>
            <a:ext cx="229222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 with medium confidence" id="549" name="Google Shape;5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9469" y="1358707"/>
            <a:ext cx="2328976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50" name="Google Shape;5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8943" y="1358709"/>
            <a:ext cx="2306013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51" name="Google Shape;55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9502" y="1358708"/>
            <a:ext cx="2328976" cy="4944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hart&#10;&#10;Description automatically generated" id="552" name="Google Shape;55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46366" y="1358709"/>
            <a:ext cx="2292223" cy="4944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3"/>
          <p:cNvSpPr txBox="1"/>
          <p:nvPr>
            <p:ph type="title"/>
          </p:nvPr>
        </p:nvSpPr>
        <p:spPr>
          <a:xfrm>
            <a:off x="550862" y="549275"/>
            <a:ext cx="11091600" cy="692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Results - PSNR</a:t>
            </a:r>
            <a:endParaRPr/>
          </a:p>
        </p:txBody>
      </p:sp>
      <p:pic>
        <p:nvPicPr>
          <p:cNvPr descr="Chart, line chart&#10;&#10;Description automatically generated" id="558" name="Google Shape;558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538" y="1242168"/>
            <a:ext cx="5056132" cy="506655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2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Tuesday, February 2, 20XX</a:t>
            </a:r>
            <a:endParaRPr/>
          </a:p>
        </p:txBody>
      </p:sp>
      <p:sp>
        <p:nvSpPr>
          <p:cNvPr id="560" name="Google Shape;560;p2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561" name="Google Shape;561;p2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562" name="Google Shape;56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5529" y="1242169"/>
            <a:ext cx="5615608" cy="506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994ece8d1_1_96"/>
          <p:cNvSpPr txBox="1"/>
          <p:nvPr>
            <p:ph type="title"/>
          </p:nvPr>
        </p:nvSpPr>
        <p:spPr>
          <a:xfrm>
            <a:off x="550850" y="549275"/>
            <a:ext cx="11091600" cy="97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Method - Interpolation Results</a:t>
            </a:r>
            <a:endParaRPr/>
          </a:p>
        </p:txBody>
      </p:sp>
      <p:sp>
        <p:nvSpPr>
          <p:cNvPr id="569" name="Google Shape;569;g12994ece8d1_1_96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0" name="Google Shape;570;g12994ece8d1_1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50" y="2019100"/>
            <a:ext cx="7979699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994ece8d1_1_104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SNR Results - Real Data ( </a:t>
            </a:r>
            <a:r>
              <a:rPr lang="en-US"/>
              <a:t>Gaussian</a:t>
            </a:r>
            <a:r>
              <a:rPr lang="en-US"/>
              <a:t> )</a:t>
            </a:r>
            <a:endParaRPr/>
          </a:p>
        </p:txBody>
      </p:sp>
      <p:sp>
        <p:nvSpPr>
          <p:cNvPr id="577" name="Google Shape;577;g12994ece8d1_1_104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8" name="Google Shape;578;g12994ece8d1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125" y="1810725"/>
            <a:ext cx="8165050" cy="41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994ece8d1_1_112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2D FFT Results ( Gaussian )</a:t>
            </a:r>
            <a:endParaRPr/>
          </a:p>
        </p:txBody>
      </p:sp>
      <p:sp>
        <p:nvSpPr>
          <p:cNvPr id="585" name="Google Shape;585;g12994ece8d1_1_112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6" name="Google Shape;586;g12994ece8d1_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675" y="2110150"/>
            <a:ext cx="8340801" cy="43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994ece8d1_1_120"/>
          <p:cNvSpPr txBox="1"/>
          <p:nvPr>
            <p:ph type="title"/>
          </p:nvPr>
        </p:nvSpPr>
        <p:spPr>
          <a:xfrm>
            <a:off x="550862" y="549275"/>
            <a:ext cx="11097600" cy="13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with Standard ( Griddata )</a:t>
            </a:r>
            <a:endParaRPr/>
          </a:p>
        </p:txBody>
      </p:sp>
      <p:sp>
        <p:nvSpPr>
          <p:cNvPr id="593" name="Google Shape;593;g12994ece8d1_1_120"/>
          <p:cNvSpPr txBox="1"/>
          <p:nvPr>
            <p:ph idx="1" type="body"/>
          </p:nvPr>
        </p:nvSpPr>
        <p:spPr>
          <a:xfrm>
            <a:off x="550864" y="1731375"/>
            <a:ext cx="5437200" cy="53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rPr lang="en-US" sz="1800"/>
              <a:t>We compare the results with the  griddata ( Cubic ) </a:t>
            </a:r>
            <a:r>
              <a:rPr lang="en-US" sz="1800"/>
              <a:t>interpolation</a:t>
            </a:r>
            <a:r>
              <a:rPr lang="en-US" sz="1800"/>
              <a:t> method</a:t>
            </a:r>
            <a:r>
              <a:rPr lang="en-US"/>
              <a:t> </a:t>
            </a:r>
            <a:endParaRPr/>
          </a:p>
        </p:txBody>
      </p:sp>
      <p:sp>
        <p:nvSpPr>
          <p:cNvPr id="594" name="Google Shape;594;g12994ece8d1_1_120"/>
          <p:cNvSpPr txBox="1"/>
          <p:nvPr>
            <p:ph idx="12" type="sldNum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5" name="Google Shape;595;g12994ece8d1_1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950" y="2462225"/>
            <a:ext cx="8368200" cy="38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994ece8d1_1_138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Synthetic Data Results - RBF Interpolation Gaussian</a:t>
            </a:r>
            <a:endParaRPr/>
          </a:p>
        </p:txBody>
      </p:sp>
      <p:pic>
        <p:nvPicPr>
          <p:cNvPr id="601" name="Google Shape;601;g12994ece8d1_1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33" y="1728700"/>
            <a:ext cx="6082467" cy="492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g12994ece8d1_1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0" y="1728700"/>
            <a:ext cx="5703133" cy="49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4"/>
          <p:cNvSpPr txBox="1"/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descr="Data Points Digital background" id="609" name="Google Shape;609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610" name="Google Shape;610;p24"/>
          <p:cNvSpPr txBox="1"/>
          <p:nvPr>
            <p:ph idx="1" type="body"/>
          </p:nvPr>
        </p:nvSpPr>
        <p:spPr>
          <a:xfrm>
            <a:off x="4964925" y="4437200"/>
            <a:ext cx="6221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Training was Long due to high Number of data to Compute and since RBF involves Matrix Inversion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Conversion to Square Matrix challenge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 comparison with griddata, the results looks similar but not as perfect as the griddata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2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" name="Google Shape;612;p2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618" name="Google Shape;618;p25"/>
          <p:cNvSpPr txBox="1"/>
          <p:nvPr>
            <p:ph idx="1" type="subTitle"/>
          </p:nvPr>
        </p:nvSpPr>
        <p:spPr>
          <a:xfrm>
            <a:off x="550863" y="3827610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We would be sharing our report and code soon for your consumption 😁.</a:t>
            </a:r>
            <a:endParaRPr/>
          </a:p>
          <a:p>
            <a:pPr indent="-228600" lvl="0" marL="228600" rtl="0" algn="ctr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3600"/>
              <a:t>Any Questions?</a:t>
            </a:r>
            <a:endParaRPr/>
          </a:p>
        </p:txBody>
      </p:sp>
      <p:pic>
        <p:nvPicPr>
          <p:cNvPr descr="Data Points Digital background" id="619" name="Google Shape;619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248" y="54864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descr="Data Points Digital background" id="620" name="Google Shape;620;p2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6248" y="342900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621" name="Google Shape;621;p2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2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4"/>
          <p:cNvGrpSpPr/>
          <p:nvPr/>
        </p:nvGrpSpPr>
        <p:grpSpPr>
          <a:xfrm>
            <a:off x="10346504" y="1833152"/>
            <a:ext cx="1656714" cy="1656714"/>
            <a:chOff x="10112258" y="2147095"/>
            <a:chExt cx="1656714" cy="1656714"/>
          </a:xfrm>
        </p:grpSpPr>
        <p:sp>
          <p:nvSpPr>
            <p:cNvPr id="241" name="Google Shape;241;p4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3" name="Google Shape;243;p4"/>
          <p:cNvSpPr txBox="1"/>
          <p:nvPr>
            <p:ph type="title"/>
          </p:nvPr>
        </p:nvSpPr>
        <p:spPr>
          <a:xfrm>
            <a:off x="550862" y="549275"/>
            <a:ext cx="11097551" cy="1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Introduction </a:t>
            </a:r>
            <a:endParaRPr/>
          </a:p>
        </p:txBody>
      </p:sp>
      <p:sp>
        <p:nvSpPr>
          <p:cNvPr id="244" name="Google Shape;244;p4"/>
          <p:cNvSpPr txBox="1"/>
          <p:nvPr>
            <p:ph idx="1" type="body"/>
          </p:nvPr>
        </p:nvSpPr>
        <p:spPr>
          <a:xfrm>
            <a:off x="550864" y="17313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CURRENT METHODS IN SOLVING RBF</a:t>
            </a:r>
            <a:endParaRPr/>
          </a:p>
        </p:txBody>
      </p:sp>
      <p:sp>
        <p:nvSpPr>
          <p:cNvPr id="245" name="Google Shape;245;p4"/>
          <p:cNvSpPr txBox="1"/>
          <p:nvPr>
            <p:ph idx="2" type="body"/>
          </p:nvPr>
        </p:nvSpPr>
        <p:spPr>
          <a:xfrm>
            <a:off x="550863" y="24273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Fast multipole method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Multilevel method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Conjugate gradient method</a:t>
            </a:r>
            <a:endParaRPr/>
          </a:p>
        </p:txBody>
      </p:sp>
      <p:sp>
        <p:nvSpPr>
          <p:cNvPr id="246" name="Google Shape;246;p4"/>
          <p:cNvSpPr txBox="1"/>
          <p:nvPr>
            <p:ph idx="3" type="body"/>
          </p:nvPr>
        </p:nvSpPr>
        <p:spPr>
          <a:xfrm>
            <a:off x="6212024" y="1731375"/>
            <a:ext cx="5436392" cy="5353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6135" l="-2802" r="0" t="0"/>
            </a:stretch>
          </a:blip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47" name="Google Shape;247;p4"/>
          <p:cNvSpPr txBox="1"/>
          <p:nvPr>
            <p:ph idx="4" type="body"/>
          </p:nvPr>
        </p:nvSpPr>
        <p:spPr>
          <a:xfrm>
            <a:off x="6212025" y="2427376"/>
            <a:ext cx="5436300" cy="4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Gaussian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Polymorphic splines ( Thin plate)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Multiquadric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Cubic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Linear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Wendland (Compactly Supported Radial Basis Functions)</a:t>
            </a:r>
            <a:endParaRPr/>
          </a:p>
        </p:txBody>
      </p:sp>
      <p:sp>
        <p:nvSpPr>
          <p:cNvPr id="248" name="Google Shape;248;p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"/>
          <p:cNvSpPr/>
          <p:nvPr/>
        </p:nvSpPr>
        <p:spPr>
          <a:xfrm>
            <a:off x="4295775" y="0"/>
            <a:ext cx="360000" cy="27463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Google Shape;250;p4"/>
          <p:cNvSpPr txBox="1"/>
          <p:nvPr>
            <p:ph idx="10" type="dt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Google Shape;257;p5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Google Shape;258;p5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59" name="Google Shape;259;p5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60" name="Google Shape;260;p5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64" name="Google Shape;26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ata Points Digital background" id="265" name="Google Shape;265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66" name="Google Shape;266;p5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5"/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Google Shape;268;p5"/>
          <p:cNvSpPr txBox="1"/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</a:pPr>
            <a:r>
              <a:rPr lang="en-US"/>
              <a:t>Problem Statement</a:t>
            </a:r>
            <a:endParaRPr sz="6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9" name="Google Shape;269;p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6"/>
          <p:cNvGrpSpPr/>
          <p:nvPr/>
        </p:nvGrpSpPr>
        <p:grpSpPr>
          <a:xfrm>
            <a:off x="10346504" y="1833152"/>
            <a:ext cx="1656714" cy="1656714"/>
            <a:chOff x="10112258" y="2147095"/>
            <a:chExt cx="1656714" cy="1656714"/>
          </a:xfrm>
        </p:grpSpPr>
        <p:sp>
          <p:nvSpPr>
            <p:cNvPr id="277" name="Google Shape;277;p6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79" name="Google Shape;279;p6"/>
          <p:cNvSpPr txBox="1"/>
          <p:nvPr>
            <p:ph type="title"/>
          </p:nvPr>
        </p:nvSpPr>
        <p:spPr>
          <a:xfrm>
            <a:off x="550850" y="549275"/>
            <a:ext cx="110976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Problem Statement </a:t>
            </a:r>
            <a:endParaRPr/>
          </a:p>
        </p:txBody>
      </p:sp>
      <p:sp>
        <p:nvSpPr>
          <p:cNvPr id="280" name="Google Shape;280;p6"/>
          <p:cNvSpPr txBox="1"/>
          <p:nvPr>
            <p:ph idx="1" type="body"/>
          </p:nvPr>
        </p:nvSpPr>
        <p:spPr>
          <a:xfrm>
            <a:off x="371672" y="1693750"/>
            <a:ext cx="4104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Applications</a:t>
            </a:r>
            <a:endParaRPr/>
          </a:p>
        </p:txBody>
      </p:sp>
      <p:sp>
        <p:nvSpPr>
          <p:cNvPr id="281" name="Google Shape;281;p6"/>
          <p:cNvSpPr txBox="1"/>
          <p:nvPr>
            <p:ph idx="2" type="body"/>
          </p:nvPr>
        </p:nvSpPr>
        <p:spPr>
          <a:xfrm>
            <a:off x="371675" y="2427375"/>
            <a:ext cx="37446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Oil and Gas Exploration</a:t>
            </a:r>
            <a:endParaRPr sz="2200"/>
          </a:p>
          <a:p>
            <a:pPr indent="-2159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L</a:t>
            </a:r>
            <a:r>
              <a:rPr lang="en-US" sz="2200"/>
              <a:t>ocation of </a:t>
            </a:r>
            <a:r>
              <a:rPr lang="en-US" sz="2200"/>
              <a:t>groundwater, </a:t>
            </a:r>
            <a:r>
              <a:rPr lang="en-US" sz="2200"/>
              <a:t>landfills</a:t>
            </a:r>
            <a:endParaRPr sz="2200"/>
          </a:p>
          <a:p>
            <a:pPr indent="-2159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Characterize how an area will shake during an earthquake</a:t>
            </a:r>
            <a:endParaRPr sz="2200"/>
          </a:p>
        </p:txBody>
      </p:sp>
      <p:sp>
        <p:nvSpPr>
          <p:cNvPr id="282" name="Google Shape;282;p6"/>
          <p:cNvSpPr txBox="1"/>
          <p:nvPr>
            <p:ph idx="3" type="body"/>
          </p:nvPr>
        </p:nvSpPr>
        <p:spPr>
          <a:xfrm>
            <a:off x="4552775" y="1693600"/>
            <a:ext cx="4050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Reflection</a:t>
            </a:r>
            <a:r>
              <a:rPr lang="en-US" sz="2000"/>
              <a:t> Seismology Method</a:t>
            </a:r>
            <a:endParaRPr/>
          </a:p>
        </p:txBody>
      </p:sp>
      <p:sp>
        <p:nvSpPr>
          <p:cNvPr id="283" name="Google Shape;283;p6"/>
          <p:cNvSpPr txBox="1"/>
          <p:nvPr>
            <p:ph idx="4" type="body"/>
          </p:nvPr>
        </p:nvSpPr>
        <p:spPr>
          <a:xfrm>
            <a:off x="4552775" y="2427375"/>
            <a:ext cx="35229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Involves the generation of artificial seismic waves and the recording of their reflections from different geological layers.</a:t>
            </a:r>
            <a:endParaRPr sz="2200"/>
          </a:p>
        </p:txBody>
      </p:sp>
      <p:sp>
        <p:nvSpPr>
          <p:cNvPr id="284" name="Google Shape;284;p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Gill Sans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000" u="none" cap="none" strike="noStrike">
              <a:solidFill>
                <a:srgbClr val="A5A5A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4295775" y="0"/>
            <a:ext cx="360000" cy="27463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p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  <p:sp>
        <p:nvSpPr>
          <p:cNvPr id="287" name="Google Shape;287;p6"/>
          <p:cNvSpPr txBox="1"/>
          <p:nvPr>
            <p:ph idx="3" type="body"/>
          </p:nvPr>
        </p:nvSpPr>
        <p:spPr>
          <a:xfrm>
            <a:off x="8075625" y="1693600"/>
            <a:ext cx="4050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Drawbacks</a:t>
            </a:r>
            <a:endParaRPr/>
          </a:p>
        </p:txBody>
      </p:sp>
      <p:sp>
        <p:nvSpPr>
          <p:cNvPr id="288" name="Google Shape;288;p6"/>
          <p:cNvSpPr txBox="1"/>
          <p:nvPr>
            <p:ph idx="4" type="body"/>
          </p:nvPr>
        </p:nvSpPr>
        <p:spPr>
          <a:xfrm>
            <a:off x="8075675" y="2427375"/>
            <a:ext cx="38727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Problem of revealing an accurate image of the sub-earth due to ocean currents, drilling platforms, mountains, rivers, e.t.c.</a:t>
            </a:r>
            <a:endParaRPr sz="2200"/>
          </a:p>
          <a:p>
            <a:pPr indent="-2159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-US" sz="2200"/>
              <a:t>M</a:t>
            </a:r>
            <a:r>
              <a:rPr lang="en-US" sz="2200"/>
              <a:t>issing traces or irregularity will cause some problems for the seismic processing such as data processing, migration, e.t.c.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 Points Digital background" id="294" name="Google Shape;294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95" name="Google Shape;295;p7"/>
          <p:cNvSpPr txBox="1"/>
          <p:nvPr>
            <p:ph type="ctrTitle"/>
          </p:nvPr>
        </p:nvSpPr>
        <p:spPr>
          <a:xfrm>
            <a:off x="550876" y="549275"/>
            <a:ext cx="6209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</a:pPr>
            <a:r>
              <a:rPr lang="en-US"/>
              <a:t>Implementation</a:t>
            </a:r>
            <a:endParaRPr sz="64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6" name="Google Shape;296;p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Implementation Process</a:t>
            </a:r>
            <a:endParaRPr/>
          </a:p>
        </p:txBody>
      </p:sp>
      <p:sp>
        <p:nvSpPr>
          <p:cNvPr id="303" name="Google Shape;303;p8"/>
          <p:cNvSpPr txBox="1"/>
          <p:nvPr>
            <p:ph idx="1" type="body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Removed 10,20,30 … 90% of the seismic Synthetic data traces (columns) at random.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Applied RBF interpolation technique.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Computed the 2-D FFT amplitude spectra (frequency-wavenumber or f-k).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Calculated the SNR between the original and interpolated shot gathers (PSNR)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Applied to the process to the given seismic Real Data </a:t>
            </a:r>
            <a:endParaRPr/>
          </a:p>
        </p:txBody>
      </p:sp>
      <p:sp>
        <p:nvSpPr>
          <p:cNvPr id="304" name="Google Shape;304;p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Wednesday, May 11, 2022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"/>
          <p:cNvSpPr txBox="1"/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 sz="4400"/>
              <a:t>Implementation – RBF Technique Process</a:t>
            </a:r>
            <a:endParaRPr sz="4400"/>
          </a:p>
        </p:txBody>
      </p:sp>
      <p:sp>
        <p:nvSpPr>
          <p:cNvPr id="311" name="Google Shape;311;p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Tuesday, February 2, 20XX</a:t>
            </a:r>
            <a:endParaRPr/>
          </a:p>
        </p:txBody>
      </p:sp>
      <p:sp>
        <p:nvSpPr>
          <p:cNvPr id="312" name="Google Shape;312;p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313" name="Google Shape;313;p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9"/>
          <p:cNvSpPr txBox="1"/>
          <p:nvPr/>
        </p:nvSpPr>
        <p:spPr>
          <a:xfrm>
            <a:off x="812700" y="2349500"/>
            <a:ext cx="5589000" cy="3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AutoNum type="arabicPeriod"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Selection of Centers(xi,yi) on the data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AutoNum type="alphaLcPeriod"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Generating a uniformly N random (min,max)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AutoNum type="alphaLcPeriod"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Finding the step size i.e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(Xmax - Xmin)/N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Selection of sigma ( for Gaussian and Multiquadric )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Calculation of Activation Function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725" y="5398625"/>
            <a:ext cx="1954200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9"/>
          <p:cNvSpPr txBox="1"/>
          <p:nvPr/>
        </p:nvSpPr>
        <p:spPr>
          <a:xfrm>
            <a:off x="7238525" y="3082675"/>
            <a:ext cx="379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Calculation of weight Lambda</a:t>
            </a:r>
            <a:endParaRPr sz="1700"/>
          </a:p>
        </p:txBody>
      </p:sp>
      <p:pic>
        <p:nvPicPr>
          <p:cNvPr id="317" name="Google Shape;31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4238" y="4684238"/>
            <a:ext cx="33242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9"/>
          <p:cNvSpPr txBox="1"/>
          <p:nvPr/>
        </p:nvSpPr>
        <p:spPr>
          <a:xfrm>
            <a:off x="7238525" y="3659825"/>
            <a:ext cx="379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 Calculation of  </a:t>
            </a: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Interpolation</a:t>
            </a:r>
            <a:r>
              <a:rPr lang="en-U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f(x,y)  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2022-05-11T06:25:06Z</dcterms:created>
  <dc:creator>Damilola Ayatullah Olawoyin-Yussuf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